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s/slide14.xml" ContentType="application/vnd.openxmlformats-officedocument.presentationml.slide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54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slides/slide44.xml" ContentType="application/vnd.openxmlformats-officedocument.presentationml.slide+xml"/>
  <Override PartName="/ppt/slides/slide27.xml" ContentType="application/vnd.openxmlformats-officedocument.presentationml.slide+xml"/>
  <Override PartName="/ppt/slides/slide53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26.xml" ContentType="application/vnd.openxmlformats-officedocument.presentationml.slide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slides/slide49.xml" ContentType="application/vnd.openxmlformats-officedocument.presentationml.slide+xml"/>
  <Override PartName="/ppt/media/audio1.bin" ContentType="audio/unknown"/>
  <Override PartName="/ppt/slides/slide42.xml" ContentType="application/vnd.openxmlformats-officedocument.presentationml.slide+xml"/>
  <Override PartName="/ppt/slides/slide25.xml" ContentType="application/vnd.openxmlformats-officedocument.presentationml.slide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Default Extension="wmf" ContentType="image/x-wmf"/>
  <Override PartName="/ppt/slides/slide48.xml" ContentType="application/vnd.openxmlformats-officedocument.presentationml.slide+xml"/>
  <Override PartName="/docProps/app.xml" ContentType="application/vnd.openxmlformats-officedocument.extended-properties+xml"/>
  <Override PartName="/ppt/slides/slide41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slides/slide47.xml" ContentType="application/vnd.openxmlformats-officedocument.presentationml.slide+xml"/>
  <Override PartName="/ppt/slides/slide40.xml" ContentType="application/vnd.openxmlformats-officedocument.presentationml.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Default Extension="tiff" ContentType="image/tiff"/>
  <Default Extension="doc" ContentType="application/msword"/>
  <Override PartName="/ppt/slides/slide4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>
  <p:sldMasterIdLst>
    <p:sldMasterId id="2147483649" r:id="rId1"/>
  </p:sldMasterIdLst>
  <p:notesMasterIdLst>
    <p:notesMasterId r:id="rId56"/>
  </p:notesMasterIdLst>
  <p:sldIdLst>
    <p:sldId id="256" r:id="rId2"/>
    <p:sldId id="311" r:id="rId3"/>
    <p:sldId id="257" r:id="rId4"/>
    <p:sldId id="283" r:id="rId5"/>
    <p:sldId id="258" r:id="rId6"/>
    <p:sldId id="284" r:id="rId7"/>
    <p:sldId id="259" r:id="rId8"/>
    <p:sldId id="285" r:id="rId9"/>
    <p:sldId id="260" r:id="rId10"/>
    <p:sldId id="286" r:id="rId11"/>
    <p:sldId id="261" r:id="rId12"/>
    <p:sldId id="287" r:id="rId13"/>
    <p:sldId id="262" r:id="rId14"/>
    <p:sldId id="288" r:id="rId15"/>
    <p:sldId id="263" r:id="rId16"/>
    <p:sldId id="289" r:id="rId17"/>
    <p:sldId id="264" r:id="rId18"/>
    <p:sldId id="290" r:id="rId19"/>
    <p:sldId id="265" r:id="rId20"/>
    <p:sldId id="291" r:id="rId21"/>
    <p:sldId id="266" r:id="rId22"/>
    <p:sldId id="292" r:id="rId23"/>
    <p:sldId id="267" r:id="rId24"/>
    <p:sldId id="293" r:id="rId25"/>
    <p:sldId id="268" r:id="rId26"/>
    <p:sldId id="294" r:id="rId27"/>
    <p:sldId id="269" r:id="rId28"/>
    <p:sldId id="295" r:id="rId29"/>
    <p:sldId id="270" r:id="rId30"/>
    <p:sldId id="296" r:id="rId31"/>
    <p:sldId id="271" r:id="rId32"/>
    <p:sldId id="297" r:id="rId33"/>
    <p:sldId id="272" r:id="rId34"/>
    <p:sldId id="298" r:id="rId35"/>
    <p:sldId id="273" r:id="rId36"/>
    <p:sldId id="300" r:id="rId37"/>
    <p:sldId id="274" r:id="rId38"/>
    <p:sldId id="301" r:id="rId39"/>
    <p:sldId id="275" r:id="rId40"/>
    <p:sldId id="302" r:id="rId41"/>
    <p:sldId id="276" r:id="rId42"/>
    <p:sldId id="303" r:id="rId43"/>
    <p:sldId id="277" r:id="rId44"/>
    <p:sldId id="304" r:id="rId45"/>
    <p:sldId id="279" r:id="rId46"/>
    <p:sldId id="305" r:id="rId47"/>
    <p:sldId id="280" r:id="rId48"/>
    <p:sldId id="306" r:id="rId49"/>
    <p:sldId id="281" r:id="rId50"/>
    <p:sldId id="307" r:id="rId51"/>
    <p:sldId id="282" r:id="rId52"/>
    <p:sldId id="308" r:id="rId53"/>
    <p:sldId id="309" r:id="rId54"/>
    <p:sldId id="310" r:id="rId5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pitchFamily="1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016" y="-1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02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notesMaster" Target="notesMasters/notesMaster1.xml"/><Relationship Id="rId57" Type="http://schemas.openxmlformats.org/officeDocument/2006/relationships/printerSettings" Target="printerSettings/printerSettings1.bin"/><Relationship Id="rId58" Type="http://schemas.openxmlformats.org/officeDocument/2006/relationships/presProps" Target="presProps.xml"/><Relationship Id="rId59" Type="http://schemas.openxmlformats.org/officeDocument/2006/relationships/viewProps" Target="viewProp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theme" Target="theme/theme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EBA9204-82F7-6443-9BFC-A66651583166}" type="datetime1">
              <a:rPr lang="en-US"/>
              <a:pPr>
                <a:defRPr/>
              </a:pPr>
              <a:t>1/9/12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0C39A83-9224-DC46-9915-F39F53A375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ＭＳ Ｐゴシック" pitchFamily="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91D4D26-D88B-624F-82D2-A7375EB3A2FB}" type="slidenum">
              <a:rPr lang="en-US">
                <a:latin typeface="Times New Roman" pitchFamily="1" charset="0"/>
              </a:rPr>
              <a:pPr/>
              <a:t>1</a:t>
            </a:fld>
            <a:endParaRPr lang="en-US">
              <a:latin typeface="Times New Roman" pitchFamily="1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848649B-E214-FC4E-AAB0-7F8752F8BA16}" type="slidenum">
              <a:rPr lang="en-US">
                <a:latin typeface="Times New Roman" pitchFamily="1" charset="0"/>
              </a:rPr>
              <a:pPr/>
              <a:t>2</a:t>
            </a:fld>
            <a:endParaRPr lang="en-US">
              <a:latin typeface="Times New Roman" pitchFamily="1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5837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838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6A56F-D5DC-CC43-ACFA-9E8C2F77E2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F6F1A-6426-4247-A923-47D4178736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FA794-0831-3746-B6A5-2D6F53F432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35FED-00C8-584B-92C9-01B6EED5E9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DC6CB-93FD-CD45-B05E-2985D078AC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A0FD8-1F5C-BF44-889D-B38604F97A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A18F6-3A22-0546-9E36-8C89D1FE15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C3A5F4-BA86-6F4F-8353-4BCB95CFD9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94F65A-29DB-3744-9F40-80236001E0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AE004-D0D1-D444-A897-E82649AB4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2948A-63F2-B745-8CD9-87B3DFA163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D23E6-2476-FD44-8554-0FFE97B534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charset="0"/>
              </a:defRPr>
            </a:lvl1pPr>
          </a:lstStyle>
          <a:p>
            <a:pPr>
              <a:defRPr/>
            </a:pPr>
            <a:fld id="{DC37FAE2-7ED3-9740-9FBA-581EB0FB43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0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1" charset="-128"/>
          <a:cs typeface="ＭＳ Ｐゴシック" pitchFamily="1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pitchFamily="1" charset="-128"/>
          <a:cs typeface="ＭＳ Ｐゴシック" pitchFamily="1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pitchFamily="1" charset="-128"/>
          <a:cs typeface="ＭＳ Ｐゴシック" pitchFamily="1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pitchFamily="1" charset="-128"/>
          <a:cs typeface="ＭＳ Ｐゴシック" pitchFamily="1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pitchFamily="1" charset="-128"/>
          <a:cs typeface="ＭＳ Ｐゴシック" pitchFamily="1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1" charset="-128"/>
          <a:cs typeface="ＭＳ Ｐゴシック" pitchFamily="1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9.xml"/><Relationship Id="rId20" Type="http://schemas.openxmlformats.org/officeDocument/2006/relationships/slide" Target="slide27.xml"/><Relationship Id="rId21" Type="http://schemas.openxmlformats.org/officeDocument/2006/relationships/slide" Target="slide37.xml"/><Relationship Id="rId22" Type="http://schemas.openxmlformats.org/officeDocument/2006/relationships/slide" Target="slide47.xml"/><Relationship Id="rId23" Type="http://schemas.openxmlformats.org/officeDocument/2006/relationships/slide" Target="slide19.xml"/><Relationship Id="rId24" Type="http://schemas.openxmlformats.org/officeDocument/2006/relationships/slide" Target="slide29.xml"/><Relationship Id="rId25" Type="http://schemas.openxmlformats.org/officeDocument/2006/relationships/slide" Target="slide39.xml"/><Relationship Id="rId26" Type="http://schemas.openxmlformats.org/officeDocument/2006/relationships/slide" Target="slide49.xml"/><Relationship Id="rId27" Type="http://schemas.openxmlformats.org/officeDocument/2006/relationships/slide" Target="slide21.xml"/><Relationship Id="rId28" Type="http://schemas.openxmlformats.org/officeDocument/2006/relationships/slide" Target="slide31.xml"/><Relationship Id="rId29" Type="http://schemas.openxmlformats.org/officeDocument/2006/relationships/slide" Target="slide41.xml"/><Relationship Id="rId30" Type="http://schemas.openxmlformats.org/officeDocument/2006/relationships/slide" Target="slide51.xml"/><Relationship Id="rId31" Type="http://schemas.openxmlformats.org/officeDocument/2006/relationships/slide" Target="slide53.xml"/><Relationship Id="rId10" Type="http://schemas.openxmlformats.org/officeDocument/2006/relationships/slide" Target="slide11.xml"/><Relationship Id="rId11" Type="http://schemas.openxmlformats.org/officeDocument/2006/relationships/slide" Target="slide13.xml"/><Relationship Id="rId12" Type="http://schemas.openxmlformats.org/officeDocument/2006/relationships/slide" Target="slide33.xml"/><Relationship Id="rId13" Type="http://schemas.openxmlformats.org/officeDocument/2006/relationships/slide" Target="slide23.xml"/><Relationship Id="rId14" Type="http://schemas.openxmlformats.org/officeDocument/2006/relationships/slide" Target="slide43.xml"/><Relationship Id="rId15" Type="http://schemas.openxmlformats.org/officeDocument/2006/relationships/slide" Target="slide15.xml"/><Relationship Id="rId16" Type="http://schemas.openxmlformats.org/officeDocument/2006/relationships/slide" Target="slide25.xml"/><Relationship Id="rId17" Type="http://schemas.openxmlformats.org/officeDocument/2006/relationships/slide" Target="slide35.xml"/><Relationship Id="rId18" Type="http://schemas.openxmlformats.org/officeDocument/2006/relationships/slide" Target="slide45.xml"/><Relationship Id="rId19" Type="http://schemas.openxmlformats.org/officeDocument/2006/relationships/slide" Target="slide17.xml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Relationship Id="rId3" Type="http://schemas.openxmlformats.org/officeDocument/2006/relationships/notesSlide" Target="../notesSlides/notesSlide1.xml"/><Relationship Id="rId4" Type="http://schemas.openxmlformats.org/officeDocument/2006/relationships/audio" Target="../media/audio1.bin"/><Relationship Id="rId5" Type="http://schemas.openxmlformats.org/officeDocument/2006/relationships/oleObject" Target="../embeddings/Microsoft_Word_97_-_2004_Document1.doc"/><Relationship Id="rId6" Type="http://schemas.openxmlformats.org/officeDocument/2006/relationships/slide" Target="slide3.xml"/><Relationship Id="rId7" Type="http://schemas.openxmlformats.org/officeDocument/2006/relationships/slide" Target="slide5.xml"/><Relationship Id="rId8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4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5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4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5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4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5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1.xml"/><Relationship Id="rId20" Type="http://schemas.openxmlformats.org/officeDocument/2006/relationships/slide" Target="slide37.xml"/><Relationship Id="rId21" Type="http://schemas.openxmlformats.org/officeDocument/2006/relationships/slide" Target="slide47.xml"/><Relationship Id="rId22" Type="http://schemas.openxmlformats.org/officeDocument/2006/relationships/slide" Target="slide19.xml"/><Relationship Id="rId23" Type="http://schemas.openxmlformats.org/officeDocument/2006/relationships/slide" Target="slide29.xml"/><Relationship Id="rId24" Type="http://schemas.openxmlformats.org/officeDocument/2006/relationships/slide" Target="slide39.xml"/><Relationship Id="rId25" Type="http://schemas.openxmlformats.org/officeDocument/2006/relationships/slide" Target="slide49.xml"/><Relationship Id="rId26" Type="http://schemas.openxmlformats.org/officeDocument/2006/relationships/slide" Target="slide21.xml"/><Relationship Id="rId27" Type="http://schemas.openxmlformats.org/officeDocument/2006/relationships/slide" Target="slide31.xml"/><Relationship Id="rId28" Type="http://schemas.openxmlformats.org/officeDocument/2006/relationships/slide" Target="slide41.xml"/><Relationship Id="rId29" Type="http://schemas.openxmlformats.org/officeDocument/2006/relationships/slide" Target="slide51.xml"/><Relationship Id="rId30" Type="http://schemas.openxmlformats.org/officeDocument/2006/relationships/slide" Target="slide53.xml"/><Relationship Id="rId10" Type="http://schemas.openxmlformats.org/officeDocument/2006/relationships/slide" Target="slide13.xml"/><Relationship Id="rId11" Type="http://schemas.openxmlformats.org/officeDocument/2006/relationships/slide" Target="slide33.xml"/><Relationship Id="rId12" Type="http://schemas.openxmlformats.org/officeDocument/2006/relationships/slide" Target="slide23.xml"/><Relationship Id="rId13" Type="http://schemas.openxmlformats.org/officeDocument/2006/relationships/slide" Target="slide43.xml"/><Relationship Id="rId14" Type="http://schemas.openxmlformats.org/officeDocument/2006/relationships/slide" Target="slide15.xml"/><Relationship Id="rId15" Type="http://schemas.openxmlformats.org/officeDocument/2006/relationships/slide" Target="slide25.xml"/><Relationship Id="rId16" Type="http://schemas.openxmlformats.org/officeDocument/2006/relationships/slide" Target="slide35.xml"/><Relationship Id="rId17" Type="http://schemas.openxmlformats.org/officeDocument/2006/relationships/slide" Target="slide45.xml"/><Relationship Id="rId18" Type="http://schemas.openxmlformats.org/officeDocument/2006/relationships/slide" Target="slide17.xml"/><Relationship Id="rId19" Type="http://schemas.openxmlformats.org/officeDocument/2006/relationships/slide" Target="slide27.xml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2.xml"/><Relationship Id="rId3" Type="http://schemas.openxmlformats.org/officeDocument/2006/relationships/notesSlide" Target="../notesSlides/notesSlide2.xml"/><Relationship Id="rId4" Type="http://schemas.openxmlformats.org/officeDocument/2006/relationships/oleObject" Target="../embeddings/Microsoft_Word_97_-_2004_Document2.doc"/><Relationship Id="rId5" Type="http://schemas.openxmlformats.org/officeDocument/2006/relationships/slide" Target="slide3.xml"/><Relationship Id="rId6" Type="http://schemas.openxmlformats.org/officeDocument/2006/relationships/slide" Target="slide5.xml"/><Relationship Id="rId7" Type="http://schemas.openxmlformats.org/officeDocument/2006/relationships/slide" Target="slide7.xml"/><Relationship Id="rId8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5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4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5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4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5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4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5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4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5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5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4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image" Target="../media/image5.tiff"/><Relationship Id="rId5" Type="http://schemas.openxmlformats.org/officeDocument/2006/relationships/image" Target="../media/image6.png"/><Relationship Id="rId1" Type="http://schemas.openxmlformats.org/officeDocument/2006/relationships/audio" Target="file://localhost/Users/Home/Desktop/The%20Knack%20-%20My%20Sharona%20(1979).mp3" TargetMode="External"/><Relationship Id="rId2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image" Target="../media/image4.tiff"/><Relationship Id="rId5" Type="http://schemas.openxmlformats.org/officeDocument/2006/relationships/image" Target="../media/image6.png"/><Relationship Id="rId1" Type="http://schemas.openxmlformats.org/officeDocument/2006/relationships/audio" Target="file://localhost/Users/Home/Desktop/EDU%20625%20Technology/Jeopardy%20for%20EDU%20625%20TDampson/Pearl%20Jam%20-%20Alive.mp3" TargetMode="External"/><Relationship Id="rId2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image" Target="../media/image5.tiff"/><Relationship Id="rId5" Type="http://schemas.openxmlformats.org/officeDocument/2006/relationships/image" Target="../media/image6.png"/><Relationship Id="rId1" Type="http://schemas.openxmlformats.org/officeDocument/2006/relationships/audio" Target="file://localhost/Users/Home/Desktop/EDU%20625%20Technology/Jeopardy%20for%20EDU%20625%20TDampson/Pearl%20Jam%20-%20Alive.mp3" TargetMode="External"/><Relationship Id="rId2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image" Target="../media/image4.tiff"/><Relationship Id="rId5" Type="http://schemas.openxmlformats.org/officeDocument/2006/relationships/image" Target="../media/image6.png"/><Relationship Id="rId1" Type="http://schemas.openxmlformats.org/officeDocument/2006/relationships/audio" Target="file://localhost/Users/Home/Desktop/Bill%20Haley%20-%20Rock%20Around%20The%20Clock%20(1956).mp3" TargetMode="External"/><Relationship Id="rId2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image" Target="../media/image5.tiff"/><Relationship Id="rId5" Type="http://schemas.openxmlformats.org/officeDocument/2006/relationships/image" Target="../media/image6.png"/><Relationship Id="rId1" Type="http://schemas.openxmlformats.org/officeDocument/2006/relationships/audio" Target="file://localhost/Users/Home/Desktop/Bill%20Haley%20-%20Rock%20Around%20The%20Clock%20(1956).mp3" TargetMode="External"/><Relationship Id="rId2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image" Target="../media/image4.tiff"/><Relationship Id="rId5" Type="http://schemas.openxmlformats.org/officeDocument/2006/relationships/image" Target="../media/image6.png"/><Relationship Id="rId1" Type="http://schemas.openxmlformats.org/officeDocument/2006/relationships/audio" Target="file://localhost/Users/Home/Desktop/Hank%20Williams%20Snr.%20-%20I39m%20So%20Lonesome%20I%20Could%20Cry.mp3" TargetMode="External"/><Relationship Id="rId2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image" Target="../media/image5.tiff"/><Relationship Id="rId5" Type="http://schemas.openxmlformats.org/officeDocument/2006/relationships/image" Target="../media/image6.png"/><Relationship Id="rId1" Type="http://schemas.openxmlformats.org/officeDocument/2006/relationships/audio" Target="file://localhost/Users/Home/Desktop/Hank%20Williams%20Snr.%20-%20I39m%20So%20Lonesome%20I%20Could%20Cry.mp3" TargetMode="External"/><Relationship Id="rId2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image" Target="../media/image4.tiff"/><Relationship Id="rId5" Type="http://schemas.openxmlformats.org/officeDocument/2006/relationships/image" Target="../media/image6.png"/><Relationship Id="rId1" Type="http://schemas.openxmlformats.org/officeDocument/2006/relationships/audio" Target="file://localhost/Users/Home/Desktop/cheap%20trick-%20i%20want%20you%20to%20want%20me.mp3" TargetMode="External"/><Relationship Id="rId2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image" Target="../media/image5.tiff"/><Relationship Id="rId5" Type="http://schemas.openxmlformats.org/officeDocument/2006/relationships/image" Target="../media/image6.png"/><Relationship Id="rId1" Type="http://schemas.openxmlformats.org/officeDocument/2006/relationships/audio" Target="file://localhost/Users/Home/Desktop/cheap%20trick-%20i%20want%20you%20to%20want%20me.mp3" TargetMode="External"/><Relationship Id="rId2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image" Target="../media/image4.tiff"/><Relationship Id="rId5" Type="http://schemas.openxmlformats.org/officeDocument/2006/relationships/image" Target="../media/image6.png"/><Relationship Id="rId1" Type="http://schemas.openxmlformats.org/officeDocument/2006/relationships/audio" Target="file://localhost/Users/Home/Desktop/EDU%20625%20Technology/Jeopardy%20for%20EDU%20625%20TDampson/No%20Diggity%20-%20Blackstreet.mp3" TargetMode="External"/><Relationship Id="rId2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image" Target="../media/image5.tiff"/><Relationship Id="rId5" Type="http://schemas.openxmlformats.org/officeDocument/2006/relationships/image" Target="../media/image6.png"/><Relationship Id="rId1" Type="http://schemas.openxmlformats.org/officeDocument/2006/relationships/audio" Target="file://localhost/Users/Home/Desktop/EDU%20625%20Technology/Jeopardy%20for%20EDU%20625%20TDampson/No%20Diggity%20-%20Blackstreet.mp3" TargetMode="External"/><Relationship Id="rId2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4.tif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5.tif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5.tif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4.tif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5.tif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4.tif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4.tif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5.tif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4.tif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image" Target="../media/image4.tiff"/><Relationship Id="rId5" Type="http://schemas.openxmlformats.org/officeDocument/2006/relationships/image" Target="../media/image6.png"/><Relationship Id="rId1" Type="http://schemas.openxmlformats.org/officeDocument/2006/relationships/audio" Target="file://localhost/Users/Home/Desktop/Bill%20Monroe%20%20the%20Bluegrass%20Boys%20-%20Rawhide.mp3" TargetMode="External"/><Relationship Id="rId2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image" Target="../media/image5.tiff"/><Relationship Id="rId5" Type="http://schemas.openxmlformats.org/officeDocument/2006/relationships/image" Target="../media/image6.png"/><Relationship Id="rId1" Type="http://schemas.openxmlformats.org/officeDocument/2006/relationships/audio" Target="file://localhost/Users/Home/Desktop/Bill%20Monroe%20%20the%20Bluegrass%20Boys%20-%20Rawhide.mp3" TargetMode="External"/><Relationship Id="rId2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2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</p:spPr>
        <p:txBody>
          <a:bodyPr/>
          <a:lstStyle/>
          <a:p>
            <a:r>
              <a:rPr lang="en-US" sz="8000">
                <a:solidFill>
                  <a:schemeClr val="folHlink"/>
                </a:solidFill>
              </a:rPr>
              <a:t>Jeopardy</a:t>
            </a:r>
            <a:endParaRPr lang="en-US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762000" y="1533525"/>
          <a:ext cx="7775575" cy="4638675"/>
        </p:xfrm>
        <a:graphic>
          <a:graphicData uri="http://schemas.openxmlformats.org/presentationml/2006/ole">
            <p:oleObj spid="_x0000_s15362" name="Document" r:id="rId5" imgW="7928640" imgH="4730760" progId="Word.Document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066800" y="1595438"/>
            <a:ext cx="1055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6">
                    <a:lumMod val="90000"/>
                    <a:lumOff val="10000"/>
                  </a:schemeClr>
                </a:solidFill>
              </a:rPr>
              <a:t>Genres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286000" y="1595438"/>
            <a:ext cx="1676400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6A"/>
                </a:solidFill>
              </a:rPr>
              <a:t>Instruments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4114800" y="1600200"/>
            <a:ext cx="1022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6A"/>
                </a:solidFill>
              </a:rPr>
              <a:t>People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638800" y="1600200"/>
            <a:ext cx="936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6A"/>
                </a:solidFill>
              </a:rPr>
              <a:t>Songs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7010400" y="1600200"/>
            <a:ext cx="1355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6A"/>
                </a:solidFill>
              </a:rPr>
              <a:t> Timeline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6" action="ppaction://hlinksldjump"/>
              </a:rPr>
              <a:t>Q $100</a:t>
            </a:r>
            <a:endParaRPr lang="en-US"/>
          </a:p>
        </p:txBody>
      </p:sp>
      <p:sp>
        <p:nvSpPr>
          <p:cNvPr id="15370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7" action="ppaction://hlinksldjump"/>
              </a:rPr>
              <a:t>Q $200</a:t>
            </a:r>
            <a:endParaRPr lang="en-US"/>
          </a:p>
        </p:txBody>
      </p:sp>
      <p:sp>
        <p:nvSpPr>
          <p:cNvPr id="15371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8" action="ppaction://hlinksldjump"/>
              </a:rPr>
              <a:t>Q $300</a:t>
            </a:r>
            <a:endParaRPr lang="en-US"/>
          </a:p>
        </p:txBody>
      </p:sp>
      <p:sp>
        <p:nvSpPr>
          <p:cNvPr id="15372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9" action="ppaction://hlinksldjump"/>
              </a:rPr>
              <a:t>Q $400</a:t>
            </a:r>
            <a:endParaRPr lang="en-US"/>
          </a:p>
        </p:txBody>
      </p:sp>
      <p:sp>
        <p:nvSpPr>
          <p:cNvPr id="15373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0" action="ppaction://hlinksldjump"/>
              </a:rPr>
              <a:t>Q $500</a:t>
            </a:r>
            <a:endParaRPr lang="en-US"/>
          </a:p>
        </p:txBody>
      </p:sp>
      <p:sp>
        <p:nvSpPr>
          <p:cNvPr id="15374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1" action="ppaction://hlinksldjump"/>
              </a:rPr>
              <a:t>Q $100</a:t>
            </a:r>
            <a:endParaRPr lang="en-US"/>
          </a:p>
        </p:txBody>
      </p:sp>
      <p:sp>
        <p:nvSpPr>
          <p:cNvPr id="15375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2" action="ppaction://hlinksldjump"/>
              </a:rPr>
              <a:t>Q $100</a:t>
            </a:r>
            <a:endParaRPr lang="en-US"/>
          </a:p>
        </p:txBody>
      </p:sp>
      <p:sp>
        <p:nvSpPr>
          <p:cNvPr id="15376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3" action="ppaction://hlinksldjump"/>
              </a:rPr>
              <a:t>Q $100</a:t>
            </a:r>
            <a:endParaRPr lang="en-US"/>
          </a:p>
        </p:txBody>
      </p:sp>
      <p:sp>
        <p:nvSpPr>
          <p:cNvPr id="15377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4" action="ppaction://hlinksldjump"/>
              </a:rPr>
              <a:t>Q $100</a:t>
            </a:r>
            <a:endParaRPr lang="en-US"/>
          </a:p>
        </p:txBody>
      </p:sp>
      <p:sp>
        <p:nvSpPr>
          <p:cNvPr id="15378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5" action="ppaction://hlinksldjump"/>
              </a:rPr>
              <a:t>Q $200</a:t>
            </a:r>
            <a:endParaRPr lang="en-US"/>
          </a:p>
        </p:txBody>
      </p:sp>
      <p:sp>
        <p:nvSpPr>
          <p:cNvPr id="15379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6" action="ppaction://hlinksldjump"/>
              </a:rPr>
              <a:t>Q $200</a:t>
            </a:r>
            <a:endParaRPr lang="en-US"/>
          </a:p>
        </p:txBody>
      </p:sp>
      <p:sp>
        <p:nvSpPr>
          <p:cNvPr id="15380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7" action="ppaction://hlinksldjump"/>
              </a:rPr>
              <a:t>Q $200</a:t>
            </a:r>
            <a:endParaRPr lang="en-US"/>
          </a:p>
        </p:txBody>
      </p:sp>
      <p:sp>
        <p:nvSpPr>
          <p:cNvPr id="15381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8" action="ppaction://hlinksldjump"/>
              </a:rPr>
              <a:t>Q $200</a:t>
            </a:r>
            <a:endParaRPr lang="en-US"/>
          </a:p>
        </p:txBody>
      </p:sp>
      <p:sp>
        <p:nvSpPr>
          <p:cNvPr id="15382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9" action="ppaction://hlinksldjump"/>
              </a:rPr>
              <a:t>Q $300</a:t>
            </a:r>
            <a:endParaRPr lang="en-US"/>
          </a:p>
        </p:txBody>
      </p:sp>
      <p:sp>
        <p:nvSpPr>
          <p:cNvPr id="15383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0" action="ppaction://hlinksldjump"/>
              </a:rPr>
              <a:t>Q $300</a:t>
            </a:r>
            <a:endParaRPr lang="en-US"/>
          </a:p>
        </p:txBody>
      </p:sp>
      <p:sp>
        <p:nvSpPr>
          <p:cNvPr id="15384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1" action="ppaction://hlinksldjump"/>
              </a:rPr>
              <a:t>Q $300</a:t>
            </a:r>
            <a:endParaRPr lang="en-US"/>
          </a:p>
        </p:txBody>
      </p:sp>
      <p:sp>
        <p:nvSpPr>
          <p:cNvPr id="15385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2" action="ppaction://hlinksldjump"/>
              </a:rPr>
              <a:t>Q $300</a:t>
            </a:r>
            <a:endParaRPr lang="en-US"/>
          </a:p>
        </p:txBody>
      </p:sp>
      <p:sp>
        <p:nvSpPr>
          <p:cNvPr id="15386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3" action="ppaction://hlinksldjump"/>
              </a:rPr>
              <a:t>Q $400</a:t>
            </a:r>
            <a:endParaRPr lang="en-US"/>
          </a:p>
        </p:txBody>
      </p:sp>
      <p:sp>
        <p:nvSpPr>
          <p:cNvPr id="15387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4" action="ppaction://hlinksldjump"/>
              </a:rPr>
              <a:t>Q $400</a:t>
            </a:r>
            <a:endParaRPr lang="en-US"/>
          </a:p>
        </p:txBody>
      </p:sp>
      <p:sp>
        <p:nvSpPr>
          <p:cNvPr id="15388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5" action="ppaction://hlinksldjump"/>
              </a:rPr>
              <a:t>Q $400</a:t>
            </a:r>
            <a:endParaRPr lang="en-US"/>
          </a:p>
        </p:txBody>
      </p:sp>
      <p:sp>
        <p:nvSpPr>
          <p:cNvPr id="15389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6" action="ppaction://hlinksldjump"/>
              </a:rPr>
              <a:t>Q $400</a:t>
            </a:r>
            <a:endParaRPr lang="en-US"/>
          </a:p>
        </p:txBody>
      </p:sp>
      <p:sp>
        <p:nvSpPr>
          <p:cNvPr id="15390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7" action="ppaction://hlinksldjump"/>
              </a:rPr>
              <a:t>Q $500</a:t>
            </a:r>
            <a:endParaRPr lang="en-US"/>
          </a:p>
        </p:txBody>
      </p:sp>
      <p:sp>
        <p:nvSpPr>
          <p:cNvPr id="15391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8" action="ppaction://hlinksldjump"/>
              </a:rPr>
              <a:t>Q $500</a:t>
            </a:r>
            <a:endParaRPr lang="en-US"/>
          </a:p>
        </p:txBody>
      </p:sp>
      <p:sp>
        <p:nvSpPr>
          <p:cNvPr id="15392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9" action="ppaction://hlinksldjump"/>
              </a:rPr>
              <a:t>Q $500</a:t>
            </a:r>
            <a:endParaRPr lang="en-US"/>
          </a:p>
        </p:txBody>
      </p:sp>
      <p:sp>
        <p:nvSpPr>
          <p:cNvPr id="15393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30" action="ppaction://hlinksldjump"/>
              </a:rPr>
              <a:t>Q $500</a:t>
            </a:r>
            <a:endParaRPr lang="en-US"/>
          </a:p>
        </p:txBody>
      </p:sp>
      <p:sp>
        <p:nvSpPr>
          <p:cNvPr id="15394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31" action="ppaction://hlinksldjump"/>
              </a:rPr>
              <a:t>Final Jeopardy</a:t>
            </a:r>
            <a:endParaRPr lang="en-US"/>
          </a:p>
        </p:txBody>
      </p:sp>
      <p:sp>
        <p:nvSpPr>
          <p:cNvPr id="15395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/>
              <a:t>Source: http://jc-schools.net/tutorials/PPT-games/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209800" y="1066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FFFF00"/>
                </a:solidFill>
              </a:rPr>
              <a:t>History of Music Genres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75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25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6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$400 Answer from Genres</a:t>
            </a:r>
          </a:p>
        </p:txBody>
      </p:sp>
      <p:pic>
        <p:nvPicPr>
          <p:cNvPr id="26627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057400" y="2286000"/>
            <a:ext cx="48450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6000"/>
              <a:t>Western Swing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$500 Question from Genres</a:t>
            </a:r>
          </a:p>
        </p:txBody>
      </p:sp>
      <p:pic>
        <p:nvPicPr>
          <p:cNvPr id="27651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57200" y="2209800"/>
            <a:ext cx="7848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/>
              <a:t>Influenced by the following Genres:</a:t>
            </a:r>
            <a:br>
              <a:rPr lang="en-US" sz="3600" dirty="0"/>
            </a:br>
            <a:r>
              <a:rPr lang="en-US" sz="3600" dirty="0"/>
              <a:t>Grunge, Punk, Indie, Britpop, Folk,</a:t>
            </a:r>
            <a:r>
              <a:rPr lang="en-US" sz="3600" dirty="0" smtClean="0"/>
              <a:t> </a:t>
            </a:r>
          </a:p>
          <a:p>
            <a:pPr algn="ctr"/>
            <a:r>
              <a:rPr lang="en-US" sz="3600" dirty="0" smtClean="0"/>
              <a:t>and </a:t>
            </a:r>
            <a:r>
              <a:rPr lang="en-US" sz="3600" dirty="0"/>
              <a:t>Gothic.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$500 Answer from Genres</a:t>
            </a:r>
          </a:p>
        </p:txBody>
      </p:sp>
      <p:pic>
        <p:nvPicPr>
          <p:cNvPr id="28675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743200" y="2286000"/>
            <a:ext cx="36449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/>
              <a:t>Alternative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$100 Question from Instruments</a:t>
            </a:r>
          </a:p>
        </p:txBody>
      </p:sp>
      <p:pic>
        <p:nvPicPr>
          <p:cNvPr id="29699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685800" y="2286000"/>
            <a:ext cx="7315200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 smtClean="0"/>
              <a:t>The </a:t>
            </a:r>
            <a:r>
              <a:rPr lang="en-US" sz="3600" dirty="0"/>
              <a:t>banjo, fiddle, string bass, and accordion are commonly associated with the following Genre…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$100 Answer from Instruments</a:t>
            </a:r>
          </a:p>
        </p:txBody>
      </p:sp>
      <p:pic>
        <p:nvPicPr>
          <p:cNvPr id="30723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514600" y="1981200"/>
            <a:ext cx="27066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/>
              <a:t>Country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$200 Question from Instruments</a:t>
            </a:r>
          </a:p>
        </p:txBody>
      </p:sp>
      <p:pic>
        <p:nvPicPr>
          <p:cNvPr id="31747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143000" y="2133600"/>
            <a:ext cx="70104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/>
              <a:t>Guitars give riffs, squeals, blasts of power chords, and buzz with </a:t>
            </a:r>
            <a:r>
              <a:rPr lang="en-US" sz="3600" dirty="0" smtClean="0"/>
              <a:t>fuzz- </a:t>
            </a:r>
            <a:r>
              <a:rPr lang="en-US" sz="3600" dirty="0"/>
              <a:t>tone in this Music Genre…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$200 Answer from Instruments</a:t>
            </a:r>
          </a:p>
        </p:txBody>
      </p:sp>
      <p:pic>
        <p:nvPicPr>
          <p:cNvPr id="32771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667000" y="2133600"/>
            <a:ext cx="36449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/>
              <a:t>Alternative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$300 Question from Instruments</a:t>
            </a:r>
          </a:p>
        </p:txBody>
      </p:sp>
      <p:pic>
        <p:nvPicPr>
          <p:cNvPr id="33795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143000" y="2057400"/>
            <a:ext cx="6477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/>
              <a:t>Synthesizers, electric keyboards and a wide variety of instruments are commonly used in this Genre…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$300 Answer from Instruments</a:t>
            </a:r>
          </a:p>
        </p:txBody>
      </p:sp>
      <p:pic>
        <p:nvPicPr>
          <p:cNvPr id="34819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2438400" y="2209800"/>
            <a:ext cx="34972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/>
              <a:t>Pop Music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$400 Question from Instruments</a:t>
            </a:r>
          </a:p>
        </p:txBody>
      </p:sp>
      <p:pic>
        <p:nvPicPr>
          <p:cNvPr id="35843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8674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676400" y="2209800"/>
            <a:ext cx="5791200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/>
              <a:t>Beat, synthesizers, and microphones are commonly used in this Genre…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</p:spPr>
        <p:txBody>
          <a:bodyPr/>
          <a:lstStyle/>
          <a:p>
            <a:r>
              <a:rPr lang="en-US" sz="8000">
                <a:solidFill>
                  <a:schemeClr val="folHlink"/>
                </a:solidFill>
              </a:rPr>
              <a:t>Jeopardy</a:t>
            </a:r>
            <a:endParaRPr lang="en-US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762000" y="1533525"/>
          <a:ext cx="7775575" cy="4638675"/>
        </p:xfrm>
        <a:graphic>
          <a:graphicData uri="http://schemas.openxmlformats.org/presentationml/2006/ole">
            <p:oleObj spid="_x0000_s17410" name="Document" r:id="rId4" imgW="7928640" imgH="4730760" progId="Word.Document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066800" y="1595438"/>
            <a:ext cx="1055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6">
                    <a:lumMod val="90000"/>
                    <a:lumOff val="10000"/>
                  </a:schemeClr>
                </a:solidFill>
              </a:rPr>
              <a:t>Genres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286000" y="1595438"/>
            <a:ext cx="1676400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6A"/>
                </a:solidFill>
              </a:rPr>
              <a:t>Instruments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4114800" y="1600200"/>
            <a:ext cx="1022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6A"/>
                </a:solidFill>
              </a:rPr>
              <a:t>People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5638800" y="1600200"/>
            <a:ext cx="936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6A"/>
                </a:solidFill>
              </a:rPr>
              <a:t>Songs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7010400" y="1600200"/>
            <a:ext cx="1355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6A"/>
                </a:solidFill>
              </a:rPr>
              <a:t> Timeline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5" action="ppaction://hlinksldjump"/>
              </a:rPr>
              <a:t>Q $100</a:t>
            </a:r>
            <a:endParaRPr lang="en-US"/>
          </a:p>
        </p:txBody>
      </p:sp>
      <p:sp>
        <p:nvSpPr>
          <p:cNvPr id="17418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6" action="ppaction://hlinksldjump"/>
              </a:rPr>
              <a:t>Q $200</a:t>
            </a:r>
            <a:endParaRPr lang="en-US"/>
          </a:p>
        </p:txBody>
      </p:sp>
      <p:sp>
        <p:nvSpPr>
          <p:cNvPr id="17419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7" action="ppaction://hlinksldjump"/>
              </a:rPr>
              <a:t>Q $300</a:t>
            </a:r>
            <a:endParaRPr lang="en-US"/>
          </a:p>
        </p:txBody>
      </p:sp>
      <p:sp>
        <p:nvSpPr>
          <p:cNvPr id="17420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8" action="ppaction://hlinksldjump"/>
              </a:rPr>
              <a:t>Q $400</a:t>
            </a:r>
            <a:endParaRPr lang="en-US"/>
          </a:p>
        </p:txBody>
      </p:sp>
      <p:sp>
        <p:nvSpPr>
          <p:cNvPr id="17421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9" action="ppaction://hlinksldjump"/>
              </a:rPr>
              <a:t>Q $500</a:t>
            </a:r>
            <a:endParaRPr lang="en-US"/>
          </a:p>
        </p:txBody>
      </p:sp>
      <p:sp>
        <p:nvSpPr>
          <p:cNvPr id="17422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0" action="ppaction://hlinksldjump"/>
              </a:rPr>
              <a:t>Q $100</a:t>
            </a:r>
            <a:endParaRPr lang="en-US"/>
          </a:p>
        </p:txBody>
      </p:sp>
      <p:sp>
        <p:nvSpPr>
          <p:cNvPr id="17423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1" action="ppaction://hlinksldjump"/>
              </a:rPr>
              <a:t>Q $100</a:t>
            </a:r>
            <a:endParaRPr lang="en-US"/>
          </a:p>
        </p:txBody>
      </p:sp>
      <p:sp>
        <p:nvSpPr>
          <p:cNvPr id="17424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2" action="ppaction://hlinksldjump"/>
              </a:rPr>
              <a:t>Q $100</a:t>
            </a:r>
            <a:endParaRPr lang="en-US"/>
          </a:p>
        </p:txBody>
      </p:sp>
      <p:sp>
        <p:nvSpPr>
          <p:cNvPr id="17425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3" action="ppaction://hlinksldjump"/>
              </a:rPr>
              <a:t>Q $100</a:t>
            </a:r>
            <a:endParaRPr lang="en-US"/>
          </a:p>
        </p:txBody>
      </p:sp>
      <p:sp>
        <p:nvSpPr>
          <p:cNvPr id="17426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4" action="ppaction://hlinksldjump"/>
              </a:rPr>
              <a:t>Q $200</a:t>
            </a:r>
            <a:endParaRPr lang="en-US"/>
          </a:p>
        </p:txBody>
      </p:sp>
      <p:sp>
        <p:nvSpPr>
          <p:cNvPr id="17427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5" action="ppaction://hlinksldjump"/>
              </a:rPr>
              <a:t>Q $200</a:t>
            </a:r>
            <a:endParaRPr lang="en-US"/>
          </a:p>
        </p:txBody>
      </p:sp>
      <p:sp>
        <p:nvSpPr>
          <p:cNvPr id="17428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6" action="ppaction://hlinksldjump"/>
              </a:rPr>
              <a:t>Q $200</a:t>
            </a:r>
            <a:endParaRPr lang="en-US"/>
          </a:p>
        </p:txBody>
      </p:sp>
      <p:sp>
        <p:nvSpPr>
          <p:cNvPr id="17429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7" action="ppaction://hlinksldjump"/>
              </a:rPr>
              <a:t>Q $200</a:t>
            </a:r>
            <a:endParaRPr lang="en-US"/>
          </a:p>
        </p:txBody>
      </p:sp>
      <p:sp>
        <p:nvSpPr>
          <p:cNvPr id="17430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8" action="ppaction://hlinksldjump"/>
              </a:rPr>
              <a:t>Q $300</a:t>
            </a:r>
            <a:endParaRPr lang="en-US"/>
          </a:p>
        </p:txBody>
      </p:sp>
      <p:sp>
        <p:nvSpPr>
          <p:cNvPr id="17431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19" action="ppaction://hlinksldjump"/>
              </a:rPr>
              <a:t>Q $300</a:t>
            </a:r>
            <a:endParaRPr lang="en-US"/>
          </a:p>
        </p:txBody>
      </p:sp>
      <p:sp>
        <p:nvSpPr>
          <p:cNvPr id="17432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0" action="ppaction://hlinksldjump"/>
              </a:rPr>
              <a:t>Q $300</a:t>
            </a:r>
            <a:endParaRPr lang="en-US"/>
          </a:p>
        </p:txBody>
      </p:sp>
      <p:sp>
        <p:nvSpPr>
          <p:cNvPr id="17433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1" action="ppaction://hlinksldjump"/>
              </a:rPr>
              <a:t>Q $300</a:t>
            </a:r>
            <a:endParaRPr lang="en-US"/>
          </a:p>
        </p:txBody>
      </p:sp>
      <p:sp>
        <p:nvSpPr>
          <p:cNvPr id="17434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2" action="ppaction://hlinksldjump"/>
              </a:rPr>
              <a:t>Q $400</a:t>
            </a:r>
            <a:endParaRPr lang="en-US"/>
          </a:p>
        </p:txBody>
      </p:sp>
      <p:sp>
        <p:nvSpPr>
          <p:cNvPr id="17435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3" action="ppaction://hlinksldjump"/>
              </a:rPr>
              <a:t>Q $400</a:t>
            </a:r>
            <a:endParaRPr lang="en-US"/>
          </a:p>
        </p:txBody>
      </p:sp>
      <p:sp>
        <p:nvSpPr>
          <p:cNvPr id="17436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4" action="ppaction://hlinksldjump"/>
              </a:rPr>
              <a:t>Q $400</a:t>
            </a:r>
            <a:endParaRPr lang="en-US"/>
          </a:p>
        </p:txBody>
      </p:sp>
      <p:sp>
        <p:nvSpPr>
          <p:cNvPr id="17437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5" action="ppaction://hlinksldjump"/>
              </a:rPr>
              <a:t>Q $400</a:t>
            </a:r>
            <a:endParaRPr lang="en-US"/>
          </a:p>
        </p:txBody>
      </p:sp>
      <p:sp>
        <p:nvSpPr>
          <p:cNvPr id="17438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6" action="ppaction://hlinksldjump"/>
              </a:rPr>
              <a:t>Q $500</a:t>
            </a:r>
            <a:endParaRPr lang="en-US"/>
          </a:p>
        </p:txBody>
      </p:sp>
      <p:sp>
        <p:nvSpPr>
          <p:cNvPr id="17439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7" action="ppaction://hlinksldjump"/>
              </a:rPr>
              <a:t>Q $500</a:t>
            </a:r>
            <a:endParaRPr lang="en-US"/>
          </a:p>
        </p:txBody>
      </p:sp>
      <p:sp>
        <p:nvSpPr>
          <p:cNvPr id="17440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8" action="ppaction://hlinksldjump"/>
              </a:rPr>
              <a:t>Q $500</a:t>
            </a:r>
            <a:endParaRPr lang="en-US"/>
          </a:p>
        </p:txBody>
      </p:sp>
      <p:sp>
        <p:nvSpPr>
          <p:cNvPr id="17441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29" action="ppaction://hlinksldjump"/>
              </a:rPr>
              <a:t>Q $500</a:t>
            </a:r>
            <a:endParaRPr lang="en-US"/>
          </a:p>
        </p:txBody>
      </p:sp>
      <p:sp>
        <p:nvSpPr>
          <p:cNvPr id="17442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hlinkClick r:id="rId30" action="ppaction://hlinksldjump"/>
              </a:rPr>
              <a:t>Final Jeopardy</a:t>
            </a:r>
            <a:endParaRPr lang="en-US"/>
          </a:p>
        </p:txBody>
      </p:sp>
      <p:sp>
        <p:nvSpPr>
          <p:cNvPr id="17443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/>
              <a:t>Source: http://jc-schools.net/tutorials/PPT-games/</a:t>
            </a:r>
          </a:p>
        </p:txBody>
      </p:sp>
      <p:sp>
        <p:nvSpPr>
          <p:cNvPr id="17444" name="TextBox 35"/>
          <p:cNvSpPr txBox="1">
            <a:spLocks noChangeArrowheads="1"/>
          </p:cNvSpPr>
          <p:nvPr/>
        </p:nvSpPr>
        <p:spPr bwMode="auto">
          <a:xfrm>
            <a:off x="2209800" y="1066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FFFF00"/>
                </a:solidFill>
              </a:rPr>
              <a:t>History of Music Genres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62400" y="152400"/>
            <a:ext cx="12628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Home Screen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$400 Answer from Instruments</a:t>
            </a:r>
          </a:p>
        </p:txBody>
      </p:sp>
      <p:pic>
        <p:nvPicPr>
          <p:cNvPr id="36867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3200400" y="2514600"/>
            <a:ext cx="28559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/>
              <a:t>Hip Hop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$500 Question from Instruments</a:t>
            </a:r>
          </a:p>
        </p:txBody>
      </p:sp>
      <p:pic>
        <p:nvPicPr>
          <p:cNvPr id="37891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914400" y="1981200"/>
            <a:ext cx="72548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/>
              <a:t>The saxophone, piano, guitar, snare drum, electric guitar, string bass, and drum kits are used in this Genre…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$500 Answer from Instruments</a:t>
            </a:r>
          </a:p>
        </p:txBody>
      </p:sp>
      <p:pic>
        <p:nvPicPr>
          <p:cNvPr id="38915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2286000" y="2286000"/>
            <a:ext cx="40751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/>
              <a:t>Rock N Roll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$100 Question from People</a:t>
            </a:r>
          </a:p>
        </p:txBody>
      </p:sp>
      <p:pic>
        <p:nvPicPr>
          <p:cNvPr id="39939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905000" y="2743200"/>
            <a:ext cx="467214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 smtClean="0"/>
              <a:t>Who is the </a:t>
            </a:r>
          </a:p>
          <a:p>
            <a:pPr algn="ctr"/>
            <a:r>
              <a:rPr lang="en-US" sz="3600" dirty="0" smtClean="0"/>
              <a:t>“King of Rock N Roll”?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$100 Answer from People</a:t>
            </a:r>
          </a:p>
        </p:txBody>
      </p:sp>
      <p:pic>
        <p:nvPicPr>
          <p:cNvPr id="40963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2057400" y="2590800"/>
            <a:ext cx="422385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 smtClean="0"/>
              <a:t>Elvis Presley </a:t>
            </a:r>
            <a:endParaRPr lang="en-US" sz="6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$200 Question from People</a:t>
            </a:r>
          </a:p>
        </p:txBody>
      </p:sp>
      <p:pic>
        <p:nvPicPr>
          <p:cNvPr id="41987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2514600" y="2438400"/>
            <a:ext cx="410746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 smtClean="0"/>
              <a:t>Who is the</a:t>
            </a:r>
          </a:p>
          <a:p>
            <a:pPr algn="ctr"/>
            <a:r>
              <a:rPr lang="en-US" sz="3600" dirty="0" smtClean="0"/>
              <a:t>“Father of Country”?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$200 Answer from People</a:t>
            </a:r>
          </a:p>
        </p:txBody>
      </p:sp>
      <p:pic>
        <p:nvPicPr>
          <p:cNvPr id="43011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905000" y="2514600"/>
            <a:ext cx="482235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 smtClean="0"/>
              <a:t>Jimmie Rogers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$300 Question from People</a:t>
            </a:r>
          </a:p>
        </p:txBody>
      </p:sp>
      <p:pic>
        <p:nvPicPr>
          <p:cNvPr id="44035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685800" y="2362200"/>
            <a:ext cx="801854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 smtClean="0"/>
              <a:t>Who was the first to use the term Hip Hop</a:t>
            </a:r>
          </a:p>
          <a:p>
            <a:pPr algn="ctr"/>
            <a:r>
              <a:rPr lang="en-US" sz="3600" dirty="0" smtClean="0"/>
              <a:t>to describe a subculture?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$300 Answer from People</a:t>
            </a:r>
          </a:p>
        </p:txBody>
      </p:sp>
      <p:pic>
        <p:nvPicPr>
          <p:cNvPr id="45059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676400" y="2590800"/>
            <a:ext cx="580294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 err="1" smtClean="0"/>
              <a:t>Afrika</a:t>
            </a:r>
            <a:r>
              <a:rPr lang="en-US" sz="6000" dirty="0" smtClean="0"/>
              <a:t> </a:t>
            </a:r>
            <a:r>
              <a:rPr lang="en-US" sz="6000" dirty="0" err="1" smtClean="0"/>
              <a:t>Bambaataa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$400 Question from People</a:t>
            </a:r>
          </a:p>
        </p:txBody>
      </p:sp>
      <p:pic>
        <p:nvPicPr>
          <p:cNvPr id="46083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828800" y="2133600"/>
            <a:ext cx="614573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 smtClean="0"/>
              <a:t>Who is the</a:t>
            </a:r>
          </a:p>
          <a:p>
            <a:pPr algn="ctr"/>
            <a:r>
              <a:rPr lang="en-US" sz="3600" dirty="0" smtClean="0"/>
              <a:t>“Spokesperson of a Generation”</a:t>
            </a:r>
          </a:p>
          <a:p>
            <a:pPr algn="ctr"/>
            <a:r>
              <a:rPr lang="en-US" sz="3600" dirty="0" smtClean="0"/>
              <a:t>&amp;</a:t>
            </a:r>
          </a:p>
          <a:p>
            <a:pPr algn="ctr"/>
            <a:r>
              <a:rPr lang="en-US" sz="3600" dirty="0" smtClean="0"/>
              <a:t>“Flagship Band” </a:t>
            </a:r>
          </a:p>
          <a:p>
            <a:pPr algn="ctr"/>
            <a:r>
              <a:rPr lang="en-US" sz="3600" dirty="0" smtClean="0"/>
              <a:t>of Alternative Music?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$100 Question from Genres</a:t>
            </a:r>
          </a:p>
        </p:txBody>
      </p:sp>
      <p:pic>
        <p:nvPicPr>
          <p:cNvPr id="19459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457200" y="2257425"/>
            <a:ext cx="830580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/>
              <a:t>Influenced by some or all of these Genres:</a:t>
            </a:r>
            <a:br>
              <a:rPr lang="en-US" sz="3600" dirty="0"/>
            </a:br>
            <a:r>
              <a:rPr lang="en-US" sz="3600" dirty="0"/>
              <a:t>Country, Rock, R&amp;B, Disco, Punk,</a:t>
            </a:r>
            <a:r>
              <a:rPr lang="en-US" sz="3600" dirty="0" smtClean="0"/>
              <a:t> </a:t>
            </a:r>
          </a:p>
          <a:p>
            <a:pPr algn="ctr"/>
            <a:r>
              <a:rPr lang="en-US" sz="3600" dirty="0" smtClean="0"/>
              <a:t>Hip </a:t>
            </a:r>
            <a:r>
              <a:rPr lang="en-US" sz="3600" dirty="0"/>
              <a:t>Hop, and Latin.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$400 Answer from People</a:t>
            </a:r>
          </a:p>
        </p:txBody>
      </p:sp>
      <p:pic>
        <p:nvPicPr>
          <p:cNvPr id="47107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838200" y="2133600"/>
            <a:ext cx="719940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6000" dirty="0" err="1" smtClean="0"/>
              <a:t>Frontman</a:t>
            </a:r>
            <a:r>
              <a:rPr lang="en-US" sz="6000" dirty="0" smtClean="0"/>
              <a:t> Kurt Cobain</a:t>
            </a:r>
          </a:p>
          <a:p>
            <a:pPr algn="ctr"/>
            <a:r>
              <a:rPr lang="en-US" sz="6000" dirty="0" smtClean="0"/>
              <a:t>&amp;</a:t>
            </a:r>
          </a:p>
          <a:p>
            <a:pPr algn="ctr"/>
            <a:r>
              <a:rPr lang="en-US" sz="6000" dirty="0" smtClean="0"/>
              <a:t>Nirvana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$500 Question from People</a:t>
            </a:r>
          </a:p>
        </p:txBody>
      </p:sp>
      <p:pic>
        <p:nvPicPr>
          <p:cNvPr id="48131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143000" y="2133600"/>
            <a:ext cx="654337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 smtClean="0"/>
              <a:t>Who is considered to have had the </a:t>
            </a:r>
          </a:p>
          <a:p>
            <a:pPr algn="ctr"/>
            <a:r>
              <a:rPr lang="en-US" sz="3600" dirty="0"/>
              <a:t>b</a:t>
            </a:r>
            <a:r>
              <a:rPr lang="en-US" sz="3600" dirty="0" smtClean="0"/>
              <a:t>iggest Power Pop chart hit?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4600" y="3810000"/>
            <a:ext cx="411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Bonus: What song was it?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$500 Answer from People</a:t>
            </a:r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2057400" y="2286000"/>
            <a:ext cx="388084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 smtClean="0"/>
              <a:t>The Knacks</a:t>
            </a:r>
            <a:endParaRPr lang="en-US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2362200" y="3657600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Bonus: My </a:t>
            </a:r>
            <a:r>
              <a:rPr lang="en-US" dirty="0" err="1" smtClean="0"/>
              <a:t>Sharona</a:t>
            </a:r>
            <a:r>
              <a:rPr lang="en-US" dirty="0" smtClean="0"/>
              <a:t> $25</a:t>
            </a:r>
            <a:endParaRPr lang="en-US" dirty="0"/>
          </a:p>
        </p:txBody>
      </p:sp>
      <p:pic>
        <p:nvPicPr>
          <p:cNvPr id="6" name="The Knack - My Sharona (1979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657600" y="3276600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3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$100 Question from Songs</a:t>
            </a:r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524000" y="1905000"/>
            <a:ext cx="57308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 smtClean="0"/>
              <a:t>What Genre is this song?</a:t>
            </a:r>
          </a:p>
          <a:p>
            <a:pPr algn="ctr"/>
            <a:endParaRPr lang="en-US" sz="3600" dirty="0" smtClean="0"/>
          </a:p>
        </p:txBody>
      </p:sp>
      <p:pic>
        <p:nvPicPr>
          <p:cNvPr id="5" name="Pearl Jam - Alive.mp3">
            <a:hlinkClick r:id="" action="ppaction://ole?verb=0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114800" y="2590800"/>
            <a:ext cx="282575" cy="282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71800" y="2971800"/>
            <a:ext cx="2526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(Click the speaker)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66800" y="3657600"/>
            <a:ext cx="6866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Bonus: Who sings it and What is the name of the song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1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$100 Answer from Songs</a:t>
            </a:r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2438400" y="1828800"/>
            <a:ext cx="364564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 smtClean="0"/>
              <a:t>Alternative</a:t>
            </a:r>
            <a:endParaRPr lang="en-US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2514600" y="3276600"/>
            <a:ext cx="411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Bonus: Pearl Jam/Alive $25</a:t>
            </a:r>
            <a:endParaRPr lang="en-US" dirty="0"/>
          </a:p>
        </p:txBody>
      </p:sp>
      <p:pic>
        <p:nvPicPr>
          <p:cNvPr id="6" name="Pearl Jam - Aliv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267200" y="2895600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1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$200 Question from Songs</a:t>
            </a:r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905000" y="2133600"/>
            <a:ext cx="48258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3600" dirty="0" smtClean="0"/>
              <a:t>What Genre is this song?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133600" y="3962400"/>
            <a:ext cx="4459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Bonus: Who sings it and what is the name of the song?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971800" y="3352800"/>
            <a:ext cx="2526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(Click the speaker)</a:t>
            </a:r>
            <a:endParaRPr lang="en-US" dirty="0"/>
          </a:p>
        </p:txBody>
      </p:sp>
      <p:pic>
        <p:nvPicPr>
          <p:cNvPr id="7" name="Bill Haley - Rock Around The Clock (1956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038600" y="2895600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7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$200 Answer from Songs</a:t>
            </a:r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2362200" y="2057400"/>
            <a:ext cx="407470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 smtClean="0"/>
              <a:t>Rock N Roll</a:t>
            </a:r>
            <a:endParaRPr lang="en-US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3505200"/>
            <a:ext cx="79382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Bonus: Bill Haley and the Comets/Rock Around the Clock $25</a:t>
            </a:r>
            <a:endParaRPr lang="en-US" dirty="0"/>
          </a:p>
        </p:txBody>
      </p:sp>
      <p:pic>
        <p:nvPicPr>
          <p:cNvPr id="6" name="Bill Haley - Rock Around The Clock (1956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191000" y="3048000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7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$300 Question from Songs</a:t>
            </a:r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905000" y="2057400"/>
            <a:ext cx="48258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3600" dirty="0" smtClean="0"/>
              <a:t>What Genre is this song?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971800" y="3429000"/>
            <a:ext cx="2526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(Click the speaker)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33600" y="3962400"/>
            <a:ext cx="4459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Bonus: Who sings it and what is the name of the song?</a:t>
            </a:r>
            <a:endParaRPr lang="en-US" dirty="0"/>
          </a:p>
        </p:txBody>
      </p:sp>
      <p:pic>
        <p:nvPicPr>
          <p:cNvPr id="7" name="Hank Williams Snr. - I39m So Lonesome I Could Cr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191000" y="2971800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07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$300 Answer from Songs</a:t>
            </a:r>
          </a:p>
        </p:txBody>
      </p:sp>
      <p:pic>
        <p:nvPicPr>
          <p:cNvPr id="552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990600" y="1905000"/>
            <a:ext cx="676399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 smtClean="0"/>
              <a:t>Honky </a:t>
            </a:r>
            <a:r>
              <a:rPr lang="en-US" sz="6000" dirty="0" err="1" smtClean="0"/>
              <a:t>Tonk</a:t>
            </a:r>
            <a:r>
              <a:rPr lang="en-US" sz="6000" dirty="0" smtClean="0"/>
              <a:t>/Country</a:t>
            </a:r>
            <a:endParaRPr lang="en-US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3276600"/>
            <a:ext cx="7364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Bonus: Hank Williams/I’m So Lonesome I Could Cry $25</a:t>
            </a:r>
            <a:endParaRPr lang="en-US" dirty="0"/>
          </a:p>
        </p:txBody>
      </p:sp>
      <p:pic>
        <p:nvPicPr>
          <p:cNvPr id="6" name="Hank Williams Snr. - I39m So Lonesome I Could Cr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038600" y="2971800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0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$400 Question from Songs</a:t>
            </a:r>
          </a:p>
        </p:txBody>
      </p:sp>
      <p:pic>
        <p:nvPicPr>
          <p:cNvPr id="563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2057400" y="1981200"/>
            <a:ext cx="48258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3600" dirty="0" smtClean="0"/>
              <a:t>What Genre is this song?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124200" y="3276600"/>
            <a:ext cx="2526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(Click the speaker)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09800" y="3810000"/>
            <a:ext cx="4459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Bonus: Who sings it and what is the name of the song?</a:t>
            </a:r>
            <a:endParaRPr lang="en-US" dirty="0"/>
          </a:p>
        </p:txBody>
      </p:sp>
      <p:pic>
        <p:nvPicPr>
          <p:cNvPr id="7" name="cheap trick- i want you to want m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343400" y="2743200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5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$100 Answer from Genres</a:t>
            </a:r>
          </a:p>
        </p:txBody>
      </p:sp>
      <p:pic>
        <p:nvPicPr>
          <p:cNvPr id="20483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819400" y="2514600"/>
            <a:ext cx="34972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/>
              <a:t>Pop Music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$400 Answer from Songs</a:t>
            </a:r>
          </a:p>
        </p:txBody>
      </p:sp>
      <p:pic>
        <p:nvPicPr>
          <p:cNvPr id="573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2895600" y="2286000"/>
            <a:ext cx="298478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 smtClean="0"/>
              <a:t>Pure Pop</a:t>
            </a:r>
            <a:endParaRPr lang="en-US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1371600" y="3810000"/>
            <a:ext cx="61685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Bonus: Cheap Trick/I Want You to Want Me $25</a:t>
            </a:r>
            <a:endParaRPr lang="en-US" dirty="0"/>
          </a:p>
        </p:txBody>
      </p:sp>
      <p:pic>
        <p:nvPicPr>
          <p:cNvPr id="6" name="cheap trick- i want you to want m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114800" y="3276600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5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$500 Question from Songs</a:t>
            </a:r>
          </a:p>
        </p:txBody>
      </p:sp>
      <p:pic>
        <p:nvPicPr>
          <p:cNvPr id="583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1905000" y="2057400"/>
            <a:ext cx="48258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3600" dirty="0" smtClean="0"/>
              <a:t>What Genre is this song?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48000" y="3429000"/>
            <a:ext cx="2526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(Click the speaker)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057400" y="4038600"/>
            <a:ext cx="4459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Bonus: Who sings it and what is the name of the song?</a:t>
            </a:r>
            <a:endParaRPr lang="en-US" dirty="0"/>
          </a:p>
        </p:txBody>
      </p:sp>
      <p:pic>
        <p:nvPicPr>
          <p:cNvPr id="7" name="No Diggity - Blackstre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213225" y="2895600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6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$500 Answer from Songs</a:t>
            </a:r>
          </a:p>
        </p:txBody>
      </p:sp>
      <p:pic>
        <p:nvPicPr>
          <p:cNvPr id="593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2895600" y="1905000"/>
            <a:ext cx="285629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 smtClean="0"/>
              <a:t>Hip Hop</a:t>
            </a:r>
            <a:endParaRPr lang="en-US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1524000" y="3505200"/>
            <a:ext cx="60572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Bonus: </a:t>
            </a:r>
            <a:r>
              <a:rPr lang="en-US" dirty="0" err="1" smtClean="0"/>
              <a:t>Blackstreet</a:t>
            </a:r>
            <a:r>
              <a:rPr lang="en-US" dirty="0" smtClean="0"/>
              <a:t> and Dr. </a:t>
            </a:r>
            <a:r>
              <a:rPr lang="en-US" dirty="0" err="1" smtClean="0"/>
              <a:t>Dre</a:t>
            </a:r>
            <a:r>
              <a:rPr lang="en-US" dirty="0" smtClean="0"/>
              <a:t>/No </a:t>
            </a:r>
            <a:r>
              <a:rPr lang="en-US" dirty="0" err="1" smtClean="0"/>
              <a:t>Diggity</a:t>
            </a:r>
            <a:r>
              <a:rPr lang="en-US" dirty="0" smtClean="0"/>
              <a:t> $25</a:t>
            </a:r>
            <a:endParaRPr lang="en-US" dirty="0"/>
          </a:p>
        </p:txBody>
      </p:sp>
      <p:pic>
        <p:nvPicPr>
          <p:cNvPr id="6" name="No Diggity - Blackstre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038600" y="3048000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6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$100 Question from Timeline</a:t>
            </a:r>
          </a:p>
        </p:txBody>
      </p:sp>
      <p:pic>
        <p:nvPicPr>
          <p:cNvPr id="60419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1752600" y="1752600"/>
            <a:ext cx="53498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 smtClean="0"/>
              <a:t>In the early 1970’s, what Genre emerged in South Bronx of New York City within the African American and Hispanic American Communities.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$100 Answer from Timeline</a:t>
            </a:r>
          </a:p>
        </p:txBody>
      </p:sp>
      <p:pic>
        <p:nvPicPr>
          <p:cNvPr id="61443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2438400" y="2438400"/>
            <a:ext cx="285629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 smtClean="0"/>
              <a:t>Hip Hop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$200 Question from Timeline</a:t>
            </a:r>
          </a:p>
        </p:txBody>
      </p:sp>
      <p:pic>
        <p:nvPicPr>
          <p:cNvPr id="62467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1524000" y="1981200"/>
            <a:ext cx="594360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 smtClean="0"/>
              <a:t>In the 1950’s, what Genre is identified as music or styles that are accessible to the widest audience? </a:t>
            </a:r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$200 Answer from Timeline</a:t>
            </a:r>
          </a:p>
        </p:txBody>
      </p:sp>
      <p:pic>
        <p:nvPicPr>
          <p:cNvPr id="63491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2133600" y="2590800"/>
            <a:ext cx="349799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 smtClean="0"/>
              <a:t>Pop Music</a:t>
            </a:r>
            <a:endParaRPr lang="en-US" sz="60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$300 Question from Timeline</a:t>
            </a:r>
          </a:p>
        </p:txBody>
      </p:sp>
      <p:pic>
        <p:nvPicPr>
          <p:cNvPr id="64515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2057400" y="2133600"/>
            <a:ext cx="43592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 smtClean="0"/>
              <a:t>In the 1980’s, what Genre emerged from the independent music underground? </a:t>
            </a:r>
            <a:endParaRPr 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$300 Answer from Timeline</a:t>
            </a:r>
          </a:p>
        </p:txBody>
      </p:sp>
      <p:pic>
        <p:nvPicPr>
          <p:cNvPr id="65539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1058218" y="2286000"/>
            <a:ext cx="597463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6000" dirty="0" smtClean="0"/>
              <a:t>Alternative</a:t>
            </a:r>
          </a:p>
          <a:p>
            <a:pPr algn="ctr"/>
            <a:r>
              <a:rPr lang="en-US" sz="6000" dirty="0" smtClean="0"/>
              <a:t>(Alternative Rock)</a:t>
            </a:r>
            <a:endParaRPr lang="en-US" sz="60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$400 Question from Timeline</a:t>
            </a:r>
          </a:p>
        </p:txBody>
      </p:sp>
      <p:pic>
        <p:nvPicPr>
          <p:cNvPr id="66563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838200" y="1752600"/>
            <a:ext cx="73914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 smtClean="0"/>
              <a:t>In the late 50’s and early 60’s, what Genre declined due to deaths, army recruitment, retirement and scandal of some of its biggest musicians?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$200 Question from Genres</a:t>
            </a:r>
          </a:p>
        </p:txBody>
      </p:sp>
      <p:pic>
        <p:nvPicPr>
          <p:cNvPr id="21507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762000" y="2360612"/>
            <a:ext cx="76993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/>
              <a:t>Influenced by the following Genres:</a:t>
            </a:r>
            <a:br>
              <a:rPr lang="en-US" sz="3600" dirty="0"/>
            </a:br>
            <a:r>
              <a:rPr lang="en-US" sz="3600" dirty="0"/>
              <a:t>Beat Box, Rap, Scratching, Chanting, and Disco.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$400 Answer from Timeline</a:t>
            </a:r>
          </a:p>
        </p:txBody>
      </p:sp>
      <p:pic>
        <p:nvPicPr>
          <p:cNvPr id="67587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2133600" y="2667000"/>
            <a:ext cx="407470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6000" dirty="0" smtClean="0"/>
              <a:t>Rock N Roll</a:t>
            </a:r>
            <a:endParaRPr lang="en-US" sz="60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$500 Question from Timeline</a:t>
            </a:r>
          </a:p>
        </p:txBody>
      </p:sp>
      <p:pic>
        <p:nvPicPr>
          <p:cNvPr id="68611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2057400" y="2133600"/>
            <a:ext cx="50234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 smtClean="0"/>
              <a:t>In 1922, what Genre put out its first record?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819400" y="3886200"/>
            <a:ext cx="35640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Bonus: Who was the artist?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$500 Answer from Timeline</a:t>
            </a:r>
          </a:p>
        </p:txBody>
      </p:sp>
      <p:pic>
        <p:nvPicPr>
          <p:cNvPr id="69635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1143000" y="2133600"/>
            <a:ext cx="670237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 smtClean="0"/>
              <a:t>Commercial Country</a:t>
            </a:r>
            <a:endParaRPr lang="en-US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3048000" y="3429000"/>
            <a:ext cx="3493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Bonus: Eck Robertson $25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/>
              <a:t>Final Jeopardy</a:t>
            </a:r>
            <a:endParaRPr lang="en-US"/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2133600" y="2362200"/>
            <a:ext cx="48258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3600" dirty="0" smtClean="0"/>
              <a:t>What Genre is this song?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0661" name="Picture 5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Bill Monroe  the Bluegrass Boys - Rawhid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30713" y="3287713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/>
              <a:t>Final Jeopardy Answer</a:t>
            </a:r>
            <a:endParaRPr lang="en-US"/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2286000" y="2286000"/>
            <a:ext cx="3962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6000" dirty="0" smtClean="0"/>
              <a:t> Bluegrass</a:t>
            </a:r>
            <a:endParaRPr lang="en-US" sz="6000" dirty="0"/>
          </a:p>
        </p:txBody>
      </p:sp>
      <p:pic>
        <p:nvPicPr>
          <p:cNvPr id="7168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Bill Monroe  the Bluegrass Boys - Rawhid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962400" y="3581400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$200 Answer from Genres</a:t>
            </a:r>
          </a:p>
        </p:txBody>
      </p:sp>
      <p:pic>
        <p:nvPicPr>
          <p:cNvPr id="22531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935287" y="2286000"/>
            <a:ext cx="28559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/>
              <a:t>Hip Hop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$300 Question from Genres</a:t>
            </a:r>
          </a:p>
        </p:txBody>
      </p:sp>
      <p:pic>
        <p:nvPicPr>
          <p:cNvPr id="23555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57200" y="2057400"/>
            <a:ext cx="78486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/>
              <a:t>Influenced by these Genres:</a:t>
            </a:r>
            <a:br>
              <a:rPr lang="en-US" sz="3600"/>
            </a:br>
            <a:r>
              <a:rPr lang="en-US" sz="3600"/>
              <a:t>Rhythm &amp; Blues, Country, Jazz, Folk, and Classical.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$300 Answer from Genres</a:t>
            </a:r>
          </a:p>
        </p:txBody>
      </p:sp>
      <p:pic>
        <p:nvPicPr>
          <p:cNvPr id="24579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438400" y="2489200"/>
            <a:ext cx="40751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6000" dirty="0"/>
              <a:t>Rock N Roll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$400 Question from Genres</a:t>
            </a:r>
          </a:p>
        </p:txBody>
      </p:sp>
      <p:pic>
        <p:nvPicPr>
          <p:cNvPr id="25603" name="Picture 3" descr="m_butt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57200" y="2286000"/>
            <a:ext cx="8077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dirty="0"/>
              <a:t>Influenced by these Genres:</a:t>
            </a:r>
          </a:p>
          <a:p>
            <a:pPr algn="ctr"/>
            <a:r>
              <a:rPr lang="en-US" sz="3600" dirty="0"/>
              <a:t>Big Band, New Orleans Jazz, Blues,</a:t>
            </a:r>
            <a:r>
              <a:rPr lang="en-US" sz="3600" dirty="0" smtClean="0"/>
              <a:t> </a:t>
            </a:r>
          </a:p>
          <a:p>
            <a:pPr algn="ctr"/>
            <a:r>
              <a:rPr lang="en-US" sz="3600" dirty="0" smtClean="0"/>
              <a:t>and </a:t>
            </a:r>
            <a:r>
              <a:rPr lang="en-US" sz="3600" dirty="0"/>
              <a:t>Dixieland.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Designs\PULSE.POT</Template>
  <TotalTime>2281</TotalTime>
  <Words>1113</Words>
  <Application>Microsoft Macintosh PowerPoint</Application>
  <PresentationFormat>On-screen Show (4:3)</PresentationFormat>
  <Paragraphs>209</Paragraphs>
  <Slides>54</Slides>
  <Notes>2</Notes>
  <HiddenSlides>0</HiddenSlides>
  <MMClips>13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6" baseType="lpstr">
      <vt:lpstr>Pulse</vt:lpstr>
      <vt:lpstr>Document</vt:lpstr>
      <vt:lpstr>Jeopardy</vt:lpstr>
      <vt:lpstr>Jeopardy</vt:lpstr>
      <vt:lpstr>$100 Question from Genres</vt:lpstr>
      <vt:lpstr>$100 Answer from Genres</vt:lpstr>
      <vt:lpstr>$200 Question from Genres</vt:lpstr>
      <vt:lpstr>$200 Answer from Genres</vt:lpstr>
      <vt:lpstr>$300 Question from Genres</vt:lpstr>
      <vt:lpstr>$300 Answer from Genres</vt:lpstr>
      <vt:lpstr>$400 Question from Genres</vt:lpstr>
      <vt:lpstr>$400 Answer from Genres</vt:lpstr>
      <vt:lpstr>$500 Question from Genres</vt:lpstr>
      <vt:lpstr>$500 Answer from Genres</vt:lpstr>
      <vt:lpstr>$100 Question from Instruments</vt:lpstr>
      <vt:lpstr>$100 Answer from Instruments</vt:lpstr>
      <vt:lpstr>$200 Question from Instruments</vt:lpstr>
      <vt:lpstr>$200 Answer from Instruments</vt:lpstr>
      <vt:lpstr>$300 Question from Instruments</vt:lpstr>
      <vt:lpstr>$300 Answer from Instruments</vt:lpstr>
      <vt:lpstr>$400 Question from Instruments</vt:lpstr>
      <vt:lpstr>$400 Answer from Instruments</vt:lpstr>
      <vt:lpstr>$500 Question from Instruments</vt:lpstr>
      <vt:lpstr>$500 Answer from Instruments</vt:lpstr>
      <vt:lpstr>$100 Question from People</vt:lpstr>
      <vt:lpstr>$100 Answer from People</vt:lpstr>
      <vt:lpstr>$200 Question from People</vt:lpstr>
      <vt:lpstr>$200 Answer from People</vt:lpstr>
      <vt:lpstr>$300 Question from People</vt:lpstr>
      <vt:lpstr>$300 Answer from People</vt:lpstr>
      <vt:lpstr>$400 Question from People</vt:lpstr>
      <vt:lpstr>$400 Answer from People</vt:lpstr>
      <vt:lpstr>$500 Question from People</vt:lpstr>
      <vt:lpstr>$500 Answer from People</vt:lpstr>
      <vt:lpstr>$100 Question from Songs</vt:lpstr>
      <vt:lpstr>$100 Answer from Songs</vt:lpstr>
      <vt:lpstr>$200 Question from Songs</vt:lpstr>
      <vt:lpstr>$200 Answer from Songs</vt:lpstr>
      <vt:lpstr>$300 Question from Songs</vt:lpstr>
      <vt:lpstr>$300 Answer from Songs</vt:lpstr>
      <vt:lpstr>$400 Question from Songs</vt:lpstr>
      <vt:lpstr>$400 Answer from Songs</vt:lpstr>
      <vt:lpstr>$500 Question from Songs</vt:lpstr>
      <vt:lpstr>$500 Answer from Songs</vt:lpstr>
      <vt:lpstr>$100 Question from Timeline</vt:lpstr>
      <vt:lpstr>$100 Answer from Timeline</vt:lpstr>
      <vt:lpstr>$200 Question from Timeline</vt:lpstr>
      <vt:lpstr>$200 Answer from Timeline</vt:lpstr>
      <vt:lpstr>$300 Question from Timeline</vt:lpstr>
      <vt:lpstr>$300 Answer from Timeline</vt:lpstr>
      <vt:lpstr>$400 Question from Timeline</vt:lpstr>
      <vt:lpstr>$400 Answer from Timeline</vt:lpstr>
      <vt:lpstr>$500 Question from Timeline</vt:lpstr>
      <vt:lpstr>$500 Answer from Timeline</vt:lpstr>
      <vt:lpstr>Final Jeopardy</vt:lpstr>
      <vt:lpstr>Final Jeopardy Answer</vt:lpstr>
    </vt:vector>
  </TitlesOfParts>
  <Company>Seminole Coutny Public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SCPS</dc:creator>
  <cp:lastModifiedBy>Tabitha  Dampson</cp:lastModifiedBy>
  <cp:revision>26</cp:revision>
  <dcterms:created xsi:type="dcterms:W3CDTF">2012-01-10T03:14:30Z</dcterms:created>
  <dcterms:modified xsi:type="dcterms:W3CDTF">2012-01-10T03:14:34Z</dcterms:modified>
</cp:coreProperties>
</file>